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15"/>
  </p:handoutMasterIdLst>
  <p:sldIdLst>
    <p:sldId id="278" r:id="rId3"/>
    <p:sldId id="289" r:id="rId4"/>
    <p:sldId id="297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79" r:id="rId14"/>
  </p:sldIdLst>
  <p:sldSz cx="9144000" cy="5143500" type="screen16x9"/>
  <p:notesSz cx="10234295" cy="7103745"/>
  <p:embeddedFontLst>
    <p:embeddedFont>
      <p:font typeface="Verdana" panose="020B0604030504040204" pitchFamily="34" charset="0"/>
      <p:regular r:id="rId19"/>
    </p:embeddedFont>
    <p:embeddedFont>
      <p:font typeface="Calibri Light" panose="020F0302020204030204" charset="0"/>
      <p:regular r:id="rId20"/>
      <p:italic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hu-HU"/>
    </a:defPPr>
    <a:lvl1pPr marL="0" algn="l" defTabSz="7391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570" algn="l" defTabSz="7391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775" algn="l" defTabSz="7391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345" algn="l" defTabSz="7391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550" algn="l" defTabSz="7391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120" algn="l" defTabSz="7391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9325" algn="l" defTabSz="7391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895" algn="l" defTabSz="7391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9100" algn="l" defTabSz="73914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C5"/>
    <a:srgbClr val="009A46"/>
    <a:srgbClr val="00ACCD"/>
    <a:srgbClr val="A80000"/>
    <a:srgbClr val="C00000"/>
    <a:srgbClr val="008000"/>
    <a:srgbClr val="006600"/>
    <a:srgbClr val="FF3333"/>
    <a:srgbClr val="9A0000"/>
    <a:srgbClr val="CD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29" autoAdjust="0"/>
  </p:normalViewPr>
  <p:slideViewPr>
    <p:cSldViewPr snapToGrid="0">
      <p:cViewPr varScale="1">
        <p:scale>
          <a:sx n="140" d="100"/>
          <a:sy n="140" d="100"/>
        </p:scale>
        <p:origin x="126" y="504"/>
      </p:cViewPr>
      <p:guideLst>
        <p:guide orient="horz" pos="2140"/>
        <p:guide pos="3394"/>
        <p:guide orient="horz" pos="160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604" y="-96"/>
      </p:cViewPr>
      <p:guideLst>
        <p:guide orient="horz" pos="2218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433941" cy="355545"/>
          </a:xfrm>
          <a:prstGeom prst="rect">
            <a:avLst/>
          </a:prstGeom>
        </p:spPr>
        <p:txBody>
          <a:bodyPr vert="horz" lIns="94779" tIns="47390" rIns="94779" bIns="4739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798236" y="3"/>
            <a:ext cx="4433941" cy="355545"/>
          </a:xfrm>
          <a:prstGeom prst="rect">
            <a:avLst/>
          </a:prstGeom>
        </p:spPr>
        <p:txBody>
          <a:bodyPr vert="horz" lIns="94779" tIns="47390" rIns="94779" bIns="47390" rtlCol="0"/>
          <a:lstStyle>
            <a:lvl1pPr algn="r">
              <a:defRPr sz="1200"/>
            </a:lvl1pPr>
          </a:lstStyle>
          <a:p>
            <a:fld id="{6DFA29D4-BDB5-4E2A-8A4E-66FFC0BC1CD2}" type="datetimeFigureOut">
              <a:rPr lang="hu-HU" smtClean="0"/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3" y="6747386"/>
            <a:ext cx="4433941" cy="355545"/>
          </a:xfrm>
          <a:prstGeom prst="rect">
            <a:avLst/>
          </a:prstGeom>
        </p:spPr>
        <p:txBody>
          <a:bodyPr vert="horz" lIns="94779" tIns="47390" rIns="94779" bIns="4739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798236" y="6747386"/>
            <a:ext cx="4433941" cy="355545"/>
          </a:xfrm>
          <a:prstGeom prst="rect">
            <a:avLst/>
          </a:prstGeom>
        </p:spPr>
        <p:txBody>
          <a:bodyPr vert="horz" lIns="94779" tIns="47390" rIns="94779" bIns="47390" rtlCol="0" anchor="b"/>
          <a:lstStyle>
            <a:lvl1pPr algn="r">
              <a:defRPr sz="1200"/>
            </a:lvl1pPr>
          </a:lstStyle>
          <a:p>
            <a:fld id="{C763440F-A06D-41C7-A264-60A40E5D8846}" type="slidenum">
              <a:rPr lang="hu-HU" smtClean="0"/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434999" cy="355202"/>
          </a:xfrm>
          <a:prstGeom prst="rect">
            <a:avLst/>
          </a:prstGeom>
        </p:spPr>
        <p:txBody>
          <a:bodyPr vert="horz" lIns="94779" tIns="47390" rIns="94779" bIns="4739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797250" y="3"/>
            <a:ext cx="4434999" cy="355202"/>
          </a:xfrm>
          <a:prstGeom prst="rect">
            <a:avLst/>
          </a:prstGeom>
        </p:spPr>
        <p:txBody>
          <a:bodyPr vert="horz" lIns="94779" tIns="47390" rIns="94779" bIns="47390" rtlCol="0"/>
          <a:lstStyle>
            <a:lvl1pPr algn="r">
              <a:defRPr sz="1200"/>
            </a:lvl1pPr>
          </a:lstStyle>
          <a:p>
            <a:fld id="{32FFF905-DEBE-4747-BDB5-429D5059F50A}" type="datetimeFigureOut">
              <a:rPr lang="hu-HU" smtClean="0"/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9" tIns="47390" rIns="94779" bIns="4739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023466" y="3374432"/>
            <a:ext cx="8187689" cy="3196828"/>
          </a:xfrm>
          <a:prstGeom prst="rect">
            <a:avLst/>
          </a:prstGeom>
        </p:spPr>
        <p:txBody>
          <a:bodyPr vert="horz" lIns="94779" tIns="47390" rIns="94779" bIns="47390" rtlCol="0">
            <a:normAutofit/>
          </a:bodyPr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4" y="6747630"/>
            <a:ext cx="4434999" cy="355202"/>
          </a:xfrm>
          <a:prstGeom prst="rect">
            <a:avLst/>
          </a:prstGeom>
        </p:spPr>
        <p:txBody>
          <a:bodyPr vert="horz" lIns="94779" tIns="47390" rIns="94779" bIns="4739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797250" y="6747630"/>
            <a:ext cx="4434999" cy="355202"/>
          </a:xfrm>
          <a:prstGeom prst="rect">
            <a:avLst/>
          </a:prstGeom>
        </p:spPr>
        <p:txBody>
          <a:bodyPr vert="horz" lIns="94779" tIns="47390" rIns="94779" bIns="47390" rtlCol="0" anchor="b"/>
          <a:lstStyle>
            <a:lvl1pPr algn="r">
              <a:defRPr sz="1200"/>
            </a:lvl1pPr>
          </a:lstStyle>
          <a:p>
            <a:fld id="{9ADBA598-D5A2-4D03-8B91-E518E5DF6AF2}" type="slidenum">
              <a:rPr lang="hu-HU" smtClean="0"/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391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570" algn="l" defTabSz="7391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775" algn="l" defTabSz="7391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345" algn="l" defTabSz="7391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550" algn="l" defTabSz="7391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120" algn="l" defTabSz="7391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9325" algn="l" defTabSz="7391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895" algn="l" defTabSz="7391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9100" algn="l" defTabSz="73914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38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143002" y="841772"/>
            <a:ext cx="6858000" cy="1790700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143002" y="2701528"/>
            <a:ext cx="6858000" cy="1241822"/>
          </a:xfrm>
        </p:spPr>
        <p:txBody>
          <a:bodyPr/>
          <a:lstStyle>
            <a:lvl1pPr marL="0" indent="0" algn="ctr">
              <a:buNone/>
              <a:defRPr sz="1900"/>
            </a:lvl1pPr>
            <a:lvl2pPr marL="369570" indent="0" algn="ctr">
              <a:buNone/>
              <a:defRPr sz="1600"/>
            </a:lvl2pPr>
            <a:lvl3pPr marL="739775" indent="0" algn="ctr">
              <a:buNone/>
              <a:defRPr sz="1500"/>
            </a:lvl3pPr>
            <a:lvl4pPr marL="1109345" indent="0" algn="ctr">
              <a:buNone/>
              <a:defRPr sz="1300"/>
            </a:lvl4pPr>
            <a:lvl5pPr marL="1479550" indent="0" algn="ctr">
              <a:buNone/>
              <a:defRPr sz="1300"/>
            </a:lvl5pPr>
            <a:lvl6pPr marL="1849120" indent="0" algn="ctr">
              <a:buNone/>
              <a:defRPr sz="1300"/>
            </a:lvl6pPr>
            <a:lvl7pPr marL="2219325" indent="0" algn="ctr">
              <a:buNone/>
              <a:defRPr sz="1300"/>
            </a:lvl7pPr>
            <a:lvl8pPr marL="2588895" indent="0" algn="ctr">
              <a:buNone/>
              <a:defRPr sz="1300"/>
            </a:lvl8pPr>
            <a:lvl9pPr marL="2959100" indent="0" algn="ctr">
              <a:buNone/>
              <a:defRPr sz="1300"/>
            </a:lvl9pPr>
          </a:lstStyle>
          <a:p>
            <a:r>
              <a:rPr lang="hu-HU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4905-1470-46CF-AE78-4C1396701E1A}" type="datetime1">
              <a:rPr lang="hu-HU" smtClean="0"/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94E-B54A-4D98-A9EE-E1647A197E9E}" type="datetime1">
              <a:rPr lang="hu-HU" smtClean="0"/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64DE-BCC5-4464-B799-33CB7E6648D0}" type="datetime1">
              <a:rPr lang="hu-HU" smtClean="0"/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F9E8-FAC7-4D75-AC3C-F94AE1859A1D}" type="datetime1">
              <a:rPr lang="hu-HU" smtClean="0"/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23887" y="3442100"/>
            <a:ext cx="7886700" cy="1125140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695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97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093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795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491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19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888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591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5FF0-4B7B-4565-9BBF-04F620BEAE4A}" type="datetime1">
              <a:rPr lang="hu-HU" smtClean="0"/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1450-C40A-4DB7-9575-600D14A50135}" type="datetime1">
              <a:rPr lang="hu-HU" smtClean="0"/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570" indent="0">
              <a:buNone/>
              <a:defRPr sz="1600" b="1"/>
            </a:lvl2pPr>
            <a:lvl3pPr marL="739775" indent="0">
              <a:buNone/>
              <a:defRPr sz="1500" b="1"/>
            </a:lvl3pPr>
            <a:lvl4pPr marL="1109345" indent="0">
              <a:buNone/>
              <a:defRPr sz="1300" b="1"/>
            </a:lvl4pPr>
            <a:lvl5pPr marL="1479550" indent="0">
              <a:buNone/>
              <a:defRPr sz="1300" b="1"/>
            </a:lvl5pPr>
            <a:lvl6pPr marL="1849120" indent="0">
              <a:buNone/>
              <a:defRPr sz="1300" b="1"/>
            </a:lvl6pPr>
            <a:lvl7pPr marL="2219325" indent="0">
              <a:buNone/>
              <a:defRPr sz="1300" b="1"/>
            </a:lvl7pPr>
            <a:lvl8pPr marL="2588895" indent="0">
              <a:buNone/>
              <a:defRPr sz="1300" b="1"/>
            </a:lvl8pPr>
            <a:lvl9pPr marL="29591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570" indent="0">
              <a:buNone/>
              <a:defRPr sz="1600" b="1"/>
            </a:lvl2pPr>
            <a:lvl3pPr marL="739775" indent="0">
              <a:buNone/>
              <a:defRPr sz="1500" b="1"/>
            </a:lvl3pPr>
            <a:lvl4pPr marL="1109345" indent="0">
              <a:buNone/>
              <a:defRPr sz="1300" b="1"/>
            </a:lvl4pPr>
            <a:lvl5pPr marL="1479550" indent="0">
              <a:buNone/>
              <a:defRPr sz="1300" b="1"/>
            </a:lvl5pPr>
            <a:lvl6pPr marL="1849120" indent="0">
              <a:buNone/>
              <a:defRPr sz="1300" b="1"/>
            </a:lvl6pPr>
            <a:lvl7pPr marL="2219325" indent="0">
              <a:buNone/>
              <a:defRPr sz="1300" b="1"/>
            </a:lvl7pPr>
            <a:lvl8pPr marL="2588895" indent="0">
              <a:buNone/>
              <a:defRPr sz="1300" b="1"/>
            </a:lvl8pPr>
            <a:lvl9pPr marL="29591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29DD-270E-47CA-8F2C-83D58CD7717E}" type="datetime1">
              <a:rPr lang="hu-HU" smtClean="0"/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0FF1-AF96-4C77-82A3-ACE9482D8AA2}" type="datetime1">
              <a:rPr lang="hu-HU" smtClean="0"/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DE49-F78A-49ED-84D4-662BAA3695F3}" type="datetime1">
              <a:rPr lang="hu-HU" smtClean="0"/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887392" y="740571"/>
            <a:ext cx="4629150" cy="365521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69570" indent="0">
              <a:buNone/>
              <a:defRPr sz="1100"/>
            </a:lvl2pPr>
            <a:lvl3pPr marL="739775" indent="0">
              <a:buNone/>
              <a:defRPr sz="1000"/>
            </a:lvl3pPr>
            <a:lvl4pPr marL="1109345" indent="0">
              <a:buNone/>
              <a:defRPr sz="800"/>
            </a:lvl4pPr>
            <a:lvl5pPr marL="1479550" indent="0">
              <a:buNone/>
              <a:defRPr sz="800"/>
            </a:lvl5pPr>
            <a:lvl6pPr marL="1849120" indent="0">
              <a:buNone/>
              <a:defRPr sz="800"/>
            </a:lvl6pPr>
            <a:lvl7pPr marL="2219325" indent="0">
              <a:buNone/>
              <a:defRPr sz="800"/>
            </a:lvl7pPr>
            <a:lvl8pPr marL="2588895" indent="0">
              <a:buNone/>
              <a:defRPr sz="800"/>
            </a:lvl8pPr>
            <a:lvl9pPr marL="2959100" indent="0">
              <a:buNone/>
              <a:defRPr sz="800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640D-4E41-46E2-A778-2780973868A3}" type="datetime1">
              <a:rPr lang="hu-HU" smtClean="0"/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2" y="740571"/>
            <a:ext cx="4629150" cy="3655219"/>
          </a:xfrm>
        </p:spPr>
        <p:txBody>
          <a:bodyPr/>
          <a:lstStyle>
            <a:lvl1pPr marL="0" indent="0">
              <a:buNone/>
              <a:defRPr sz="2600"/>
            </a:lvl1pPr>
            <a:lvl2pPr marL="369570" indent="0">
              <a:buNone/>
              <a:defRPr sz="2300"/>
            </a:lvl2pPr>
            <a:lvl3pPr marL="739775" indent="0">
              <a:buNone/>
              <a:defRPr sz="1900"/>
            </a:lvl3pPr>
            <a:lvl4pPr marL="1109345" indent="0">
              <a:buNone/>
              <a:defRPr sz="1600"/>
            </a:lvl4pPr>
            <a:lvl5pPr marL="1479550" indent="0">
              <a:buNone/>
              <a:defRPr sz="1600"/>
            </a:lvl5pPr>
            <a:lvl6pPr marL="1849120" indent="0">
              <a:buNone/>
              <a:defRPr sz="1600"/>
            </a:lvl6pPr>
            <a:lvl7pPr marL="2219325" indent="0">
              <a:buNone/>
              <a:defRPr sz="1600"/>
            </a:lvl7pPr>
            <a:lvl8pPr marL="2588895" indent="0">
              <a:buNone/>
              <a:defRPr sz="1600"/>
            </a:lvl8pPr>
            <a:lvl9pPr marL="2959100" indent="0">
              <a:buNone/>
              <a:defRPr sz="16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69570" indent="0">
              <a:buNone/>
              <a:defRPr sz="1100"/>
            </a:lvl2pPr>
            <a:lvl3pPr marL="739775" indent="0">
              <a:buNone/>
              <a:defRPr sz="1000"/>
            </a:lvl3pPr>
            <a:lvl4pPr marL="1109345" indent="0">
              <a:buNone/>
              <a:defRPr sz="800"/>
            </a:lvl4pPr>
            <a:lvl5pPr marL="1479550" indent="0">
              <a:buNone/>
              <a:defRPr sz="800"/>
            </a:lvl5pPr>
            <a:lvl6pPr marL="1849120" indent="0">
              <a:buNone/>
              <a:defRPr sz="800"/>
            </a:lvl6pPr>
            <a:lvl7pPr marL="2219325" indent="0">
              <a:buNone/>
              <a:defRPr sz="800"/>
            </a:lvl7pPr>
            <a:lvl8pPr marL="2588895" indent="0">
              <a:buNone/>
              <a:defRPr sz="800"/>
            </a:lvl8pPr>
            <a:lvl9pPr marL="2959100" indent="0">
              <a:buNone/>
              <a:defRPr sz="800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B2B2-28EF-4CF5-BD33-E0D674A92E4A}" type="datetime1">
              <a:rPr lang="hu-HU" smtClean="0"/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3975" tIns="36987" rIns="73975" bIns="36987" rtlCol="0" anchor="ctr">
            <a:normAutofit/>
          </a:bodyPr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3975" tIns="36987" rIns="73975" bIns="36987" rtlCol="0">
            <a:normAutofit/>
          </a:bodyPr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73975" tIns="36987" rIns="73975" bIns="3698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E162-35C0-4267-9CD3-5AC571B4919D}" type="datetime1">
              <a:rPr lang="hu-HU" smtClean="0"/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73975" tIns="36987" rIns="73975" bIns="3698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73975" tIns="36987" rIns="73975" bIns="3698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F0606-E7B7-4C10-92C2-E32ACAA5B4A4}" type="slidenum">
              <a:rPr lang="hu-HU" smtClean="0"/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73914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785" indent="-184785" algn="l" defTabSz="739140" rtl="0" eaLnBrk="1" latinLnBrk="0" hangingPunct="1">
        <a:lnSpc>
          <a:spcPct val="90000"/>
        </a:lnSpc>
        <a:spcBef>
          <a:spcPts val="81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4990" indent="-184785" algn="l" defTabSz="73914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4560" indent="-184785" algn="l" defTabSz="73914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765" indent="-184785" algn="l" defTabSz="73914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64335" indent="-184785" algn="l" defTabSz="73914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540" indent="-184785" algn="l" defTabSz="73914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110" indent="-184785" algn="l" defTabSz="73914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74315" indent="-184785" algn="l" defTabSz="73914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885" indent="-184785" algn="l" defTabSz="73914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391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570" algn="l" defTabSz="7391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9775" algn="l" defTabSz="7391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9345" algn="l" defTabSz="7391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9550" algn="l" defTabSz="7391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9120" algn="l" defTabSz="7391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9325" algn="l" defTabSz="7391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8895" algn="l" defTabSz="7391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9100" algn="l" defTabSz="7391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4.png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7521694" y="135000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414337" y="489049"/>
            <a:ext cx="70817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975764" y="2387111"/>
            <a:ext cx="7185546" cy="380365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Eurodac II.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22259" y="4062888"/>
            <a:ext cx="4692556" cy="410210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hu-H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Lontai Márton</a:t>
            </a:r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bűnügyi főigazgató-helyettes</a:t>
            </a:r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981934" y="929398"/>
            <a:ext cx="3173206" cy="577850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Belügyminisztérium</a:t>
            </a:r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2018. Október10.</a:t>
            </a:r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71525"/>
            <a:ext cx="5943600" cy="132334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Jövőbeni lehetőségek</a:t>
            </a:r>
            <a:br>
              <a:rPr lang="hu-HU" dirty="0" smtClean="0"/>
            </a:br>
            <a:r>
              <a:rPr lang="hu-HU" dirty="0" err="1" smtClean="0">
                <a:sym typeface="+mn-ea"/>
              </a:rPr>
              <a:t>Eurodac II</a:t>
            </a:r>
            <a:r>
              <a:rPr lang="hu-HU" dirty="0" smtClean="0"/>
              <a:t>I</a:t>
            </a:r>
            <a:endParaRPr lang="hu-H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3625" y="1925955"/>
            <a:ext cx="4333875" cy="78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125" dirty="0" err="1" smtClean="0"/>
          </a:p>
          <a:p>
            <a:endParaRPr lang="hu-HU" sz="1125" dirty="0"/>
          </a:p>
          <a:p>
            <a:r>
              <a:rPr lang="hu-HU" sz="1125" dirty="0"/>
              <a:t>Új filozófia a biometrikus adatcsere területén. </a:t>
            </a:r>
            <a:endParaRPr lang="hu-HU" sz="1125" dirty="0"/>
          </a:p>
          <a:p>
            <a:endParaRPr lang="hu-HU" sz="1125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7521694" y="135000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4"/>
          <p:cNvCxnSpPr/>
          <p:nvPr/>
        </p:nvCxnSpPr>
        <p:spPr>
          <a:xfrm>
            <a:off x="414337" y="489049"/>
            <a:ext cx="70817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3924656" y="4099781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>
            <a:endCxn id="1028" idx="1"/>
          </p:cNvCxnSpPr>
          <p:nvPr/>
        </p:nvCxnSpPr>
        <p:spPr>
          <a:xfrm>
            <a:off x="1" y="4453830"/>
            <a:ext cx="39246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219350" y="4453830"/>
            <a:ext cx="39246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0" y="1995793"/>
            <a:ext cx="9150925" cy="505584"/>
          </a:xfrm>
          <a:prstGeom prst="rect">
            <a:avLst/>
          </a:prstGeom>
          <a:noFill/>
        </p:spPr>
        <p:txBody>
          <a:bodyPr wrap="square" lIns="73975" tIns="36987" rIns="73975" bIns="36987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megtisztelő figyelmet !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NSZKK internet-intranet\in-TRA-net\DOKUMENTUMOK\dokumentumok - szervezeti alapadatok\NSZKK-szervezeti-abra-magyar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6" y="47767"/>
            <a:ext cx="8727743" cy="49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zis 4"/>
          <p:cNvSpPr/>
          <p:nvPr/>
        </p:nvSpPr>
        <p:spPr>
          <a:xfrm>
            <a:off x="3831532" y="1768483"/>
            <a:ext cx="5090615" cy="31696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Ellipszis 4"/>
          <p:cNvSpPr/>
          <p:nvPr/>
        </p:nvSpPr>
        <p:spPr>
          <a:xfrm>
            <a:off x="3850640" y="2617470"/>
            <a:ext cx="1005840" cy="602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ím 1"/>
          <p:cNvSpPr>
            <a:spLocks noGrp="1"/>
          </p:cNvSpPr>
          <p:nvPr/>
        </p:nvSpPr>
        <p:spPr>
          <a:xfrm>
            <a:off x="608648" y="641350"/>
            <a:ext cx="7924800" cy="5762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u-HU" dirty="0" err="1" smtClean="0"/>
              <a:t>Eurodac</a:t>
            </a:r>
            <a:r>
              <a:rPr lang="hu-HU" dirty="0" smtClean="0"/>
              <a:t> célja</a:t>
            </a:r>
            <a:endParaRPr lang="hu-HU" dirty="0"/>
          </a:p>
        </p:txBody>
      </p:sp>
      <p:sp>
        <p:nvSpPr>
          <p:cNvPr id="6147" name="Szövegdoboz 3"/>
          <p:cNvSpPr txBox="1">
            <a:spLocks noChangeArrowheads="1"/>
          </p:cNvSpPr>
          <p:nvPr/>
        </p:nvSpPr>
        <p:spPr bwMode="auto">
          <a:xfrm>
            <a:off x="478473" y="1155700"/>
            <a:ext cx="365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/>
              <a:t>-Felelős </a:t>
            </a:r>
            <a:r>
              <a:rPr lang="hu-HU" altLang="hu-HU" dirty="0"/>
              <a:t>tagállam meghatározása </a:t>
            </a:r>
            <a:endParaRPr lang="hu-HU" altLang="hu-HU" dirty="0"/>
          </a:p>
        </p:txBody>
      </p:sp>
      <p:sp>
        <p:nvSpPr>
          <p:cNvPr id="6148" name="Szövegdoboz 4"/>
          <p:cNvSpPr txBox="1">
            <a:spLocks noChangeArrowheads="1"/>
          </p:cNvSpPr>
          <p:nvPr/>
        </p:nvSpPr>
        <p:spPr bwMode="auto">
          <a:xfrm>
            <a:off x="478473" y="1516063"/>
            <a:ext cx="4364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/>
              <a:t>-Gyors </a:t>
            </a:r>
            <a:r>
              <a:rPr lang="hu-HU" altLang="hu-HU" dirty="0"/>
              <a:t>személyazonosság megállapítás</a:t>
            </a:r>
            <a:endParaRPr lang="hu-HU" altLang="hu-HU" dirty="0"/>
          </a:p>
        </p:txBody>
      </p:sp>
      <p:sp>
        <p:nvSpPr>
          <p:cNvPr id="7" name="Cím 1"/>
          <p:cNvSpPr txBox="1"/>
          <p:nvPr/>
        </p:nvSpPr>
        <p:spPr>
          <a:xfrm>
            <a:off x="478473" y="2025650"/>
            <a:ext cx="7924800" cy="57150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u-HU" dirty="0" err="1" smtClean="0"/>
              <a:t>Eurodac</a:t>
            </a:r>
            <a:r>
              <a:rPr lang="hu-HU" dirty="0" smtClean="0"/>
              <a:t> Tartalmazza</a:t>
            </a:r>
            <a:endParaRPr lang="hu-HU" dirty="0"/>
          </a:p>
        </p:txBody>
      </p:sp>
      <p:sp>
        <p:nvSpPr>
          <p:cNvPr id="6150" name="Szövegdoboz 7"/>
          <p:cNvSpPr txBox="1">
            <a:spLocks noChangeArrowheads="1"/>
          </p:cNvSpPr>
          <p:nvPr/>
        </p:nvSpPr>
        <p:spPr bwMode="auto">
          <a:xfrm>
            <a:off x="478473" y="2597150"/>
            <a:ext cx="839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/>
              <a:t>-14 </a:t>
            </a:r>
            <a:r>
              <a:rPr lang="hu-HU" altLang="hu-HU" dirty="0"/>
              <a:t>év feletti nemzetközi védelem iránti kérelmet benyújtó és illegális határátlépő </a:t>
            </a:r>
            <a:endParaRPr lang="hu-HU" altLang="hu-HU" dirty="0"/>
          </a:p>
        </p:txBody>
      </p:sp>
      <p:sp>
        <p:nvSpPr>
          <p:cNvPr id="6151" name="Szövegdoboz 11"/>
          <p:cNvSpPr txBox="1">
            <a:spLocks noChangeArrowheads="1"/>
          </p:cNvSpPr>
          <p:nvPr/>
        </p:nvSpPr>
        <p:spPr bwMode="auto">
          <a:xfrm>
            <a:off x="478473" y="3028950"/>
            <a:ext cx="5763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/>
              <a:t>-Származási </a:t>
            </a:r>
            <a:r>
              <a:rPr lang="hu-HU" altLang="hu-HU" dirty="0"/>
              <a:t>hely szerinti tagállam és referenciaszáma</a:t>
            </a:r>
            <a:endParaRPr lang="hu-HU" altLang="hu-HU" dirty="0"/>
          </a:p>
        </p:txBody>
      </p:sp>
      <p:sp>
        <p:nvSpPr>
          <p:cNvPr id="6152" name="Szövegdoboz 12"/>
          <p:cNvSpPr txBox="1">
            <a:spLocks noChangeArrowheads="1"/>
          </p:cNvSpPr>
          <p:nvPr/>
        </p:nvSpPr>
        <p:spPr bwMode="auto">
          <a:xfrm>
            <a:off x="478473" y="3460750"/>
            <a:ext cx="1787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/>
              <a:t>-Személy </a:t>
            </a:r>
            <a:r>
              <a:rPr lang="hu-HU" altLang="hu-HU" dirty="0"/>
              <a:t>neme</a:t>
            </a:r>
            <a:endParaRPr lang="hu-HU" altLang="hu-HU" dirty="0"/>
          </a:p>
        </p:txBody>
      </p:sp>
      <p:sp>
        <p:nvSpPr>
          <p:cNvPr id="6153" name="Szövegdoboz 13"/>
          <p:cNvSpPr txBox="1">
            <a:spLocks noChangeArrowheads="1"/>
          </p:cNvSpPr>
          <p:nvPr/>
        </p:nvSpPr>
        <p:spPr bwMode="auto">
          <a:xfrm>
            <a:off x="478473" y="3821113"/>
            <a:ext cx="8186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/>
              <a:t>-Menedékjog </a:t>
            </a:r>
            <a:r>
              <a:rPr lang="hu-HU" altLang="hu-HU" dirty="0"/>
              <a:t>iránti kérelem vagy a személy letartóztatásának helye és dátuma </a:t>
            </a:r>
            <a:endParaRPr lang="hu-HU" altLang="hu-HU" dirty="0"/>
          </a:p>
        </p:txBody>
      </p:sp>
      <p:sp>
        <p:nvSpPr>
          <p:cNvPr id="6154" name="Szövegdoboz 14"/>
          <p:cNvSpPr txBox="1">
            <a:spLocks noChangeArrowheads="1"/>
          </p:cNvSpPr>
          <p:nvPr/>
        </p:nvSpPr>
        <p:spPr bwMode="auto">
          <a:xfrm>
            <a:off x="478473" y="4189413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/>
              <a:t>-Ujjlenyomatvétel </a:t>
            </a:r>
            <a:r>
              <a:rPr lang="hu-HU" altLang="hu-HU" dirty="0"/>
              <a:t>dátuma </a:t>
            </a:r>
            <a:endParaRPr lang="hu-HU" altLang="hu-HU" dirty="0"/>
          </a:p>
        </p:txBody>
      </p:sp>
      <p:sp>
        <p:nvSpPr>
          <p:cNvPr id="6155" name="Szövegdoboz 15"/>
          <p:cNvSpPr txBox="1">
            <a:spLocks noChangeArrowheads="1"/>
          </p:cNvSpPr>
          <p:nvPr/>
        </p:nvSpPr>
        <p:spPr bwMode="auto">
          <a:xfrm>
            <a:off x="478473" y="4559300"/>
            <a:ext cx="6583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 smtClean="0"/>
              <a:t>-Adatok </a:t>
            </a:r>
            <a:r>
              <a:rPr lang="hu-HU" altLang="hu-HU" dirty="0"/>
              <a:t>a központi egységhez történő továbbításának dátuma </a:t>
            </a:r>
            <a:endParaRPr lang="hu-HU" alt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7521694" y="135000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414337" y="489049"/>
            <a:ext cx="70817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147" grpId="0"/>
      <p:bldP spid="6147" grpId="1"/>
      <p:bldP spid="6147" grpId="2"/>
      <p:bldP spid="6148" grpId="0"/>
      <p:bldP spid="6148" grpId="1"/>
      <p:bldP spid="6148" grpId="2"/>
      <p:bldP spid="7" grpId="0"/>
      <p:bldP spid="6150" grpId="0"/>
      <p:bldP spid="6150" grpId="1"/>
      <p:bldP spid="6151" grpId="0"/>
      <p:bldP spid="6151" grpId="1"/>
      <p:bldP spid="6151" grpId="2"/>
      <p:bldP spid="6152" grpId="0"/>
      <p:bldP spid="6152" grpId="1"/>
      <p:bldP spid="6152" grpId="2"/>
      <p:bldP spid="6153" grpId="0"/>
      <p:bldP spid="6153" grpId="1"/>
      <p:bldP spid="6153" grpId="2"/>
      <p:bldP spid="6154" grpId="0"/>
      <p:bldP spid="6154" grpId="1"/>
      <p:bldP spid="6154" grpId="2"/>
      <p:bldP spid="6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 noGrp="1"/>
          </p:cNvSpPr>
          <p:nvPr>
            <p:ph type="title"/>
          </p:nvPr>
        </p:nvSpPr>
        <p:spPr>
          <a:xfrm>
            <a:off x="1570355" y="784464"/>
            <a:ext cx="5943600" cy="421481"/>
          </a:xfrm>
        </p:spPr>
        <p:txBody>
          <a:bodyPr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u-HU" dirty="0" smtClean="0"/>
              <a:t>Működési elve</a:t>
            </a:r>
            <a:endParaRPr lang="hu-HU" dirty="0"/>
          </a:p>
        </p:txBody>
      </p:sp>
      <p:sp>
        <p:nvSpPr>
          <p:cNvPr id="7171" name="Szövegdoboz 5"/>
          <p:cNvSpPr txBox="1">
            <a:spLocks noChangeArrowheads="1"/>
          </p:cNvSpPr>
          <p:nvPr/>
        </p:nvSpPr>
        <p:spPr bwMode="auto">
          <a:xfrm>
            <a:off x="1464390" y="1338104"/>
            <a:ext cx="244284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- Kategória 1.- Menekültügyi eljárás</a:t>
            </a:r>
            <a:endParaRPr lang="hu-HU" altLang="hu-HU" sz="1125" dirty="0"/>
          </a:p>
        </p:txBody>
      </p:sp>
      <p:sp>
        <p:nvSpPr>
          <p:cNvPr id="7172" name="Szövegdoboz 6"/>
          <p:cNvSpPr txBox="1">
            <a:spLocks noChangeArrowheads="1"/>
          </p:cNvSpPr>
          <p:nvPr/>
        </p:nvSpPr>
        <p:spPr bwMode="auto">
          <a:xfrm>
            <a:off x="1733471" y="1614329"/>
            <a:ext cx="515175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Nyomatok összehasonlítása 1-es és 2-es kategóriában található nyomatokkal.</a:t>
            </a:r>
            <a:endParaRPr lang="hu-HU" altLang="hu-HU" sz="1125" dirty="0"/>
          </a:p>
        </p:txBody>
      </p:sp>
      <p:sp>
        <p:nvSpPr>
          <p:cNvPr id="7173" name="Szövegdoboz 7"/>
          <p:cNvSpPr txBox="1">
            <a:spLocks noChangeArrowheads="1"/>
          </p:cNvSpPr>
          <p:nvPr/>
        </p:nvSpPr>
        <p:spPr bwMode="auto">
          <a:xfrm>
            <a:off x="1733471" y="1891745"/>
            <a:ext cx="368109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Tárolás, amely 10 év után automatikusan törlésre kerül</a:t>
            </a:r>
            <a:endParaRPr lang="hu-HU" altLang="hu-HU" sz="1125" dirty="0"/>
          </a:p>
        </p:txBody>
      </p:sp>
      <p:sp>
        <p:nvSpPr>
          <p:cNvPr id="7174" name="Szövegdoboz 8"/>
          <p:cNvSpPr txBox="1">
            <a:spLocks noChangeArrowheads="1"/>
          </p:cNvSpPr>
          <p:nvPr/>
        </p:nvSpPr>
        <p:spPr bwMode="auto">
          <a:xfrm>
            <a:off x="1464390" y="2167970"/>
            <a:ext cx="27717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- Kategória 2. – Idegenrendészeti eljárás</a:t>
            </a:r>
            <a:endParaRPr lang="hu-HU" altLang="hu-HU" sz="1125" dirty="0"/>
          </a:p>
        </p:txBody>
      </p:sp>
      <p:sp>
        <p:nvSpPr>
          <p:cNvPr id="7175" name="Szövegdoboz 10"/>
          <p:cNvSpPr txBox="1">
            <a:spLocks noChangeArrowheads="1"/>
          </p:cNvSpPr>
          <p:nvPr/>
        </p:nvSpPr>
        <p:spPr bwMode="auto">
          <a:xfrm>
            <a:off x="1771571" y="2445385"/>
            <a:ext cx="193103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Nincs keresés, csak tárolás</a:t>
            </a:r>
            <a:endParaRPr lang="hu-HU" altLang="hu-HU" sz="1125" dirty="0"/>
          </a:p>
        </p:txBody>
      </p:sp>
      <p:sp>
        <p:nvSpPr>
          <p:cNvPr id="7176" name="Szövegdoboz 11"/>
          <p:cNvSpPr txBox="1">
            <a:spLocks noChangeArrowheads="1"/>
          </p:cNvSpPr>
          <p:nvPr/>
        </p:nvSpPr>
        <p:spPr bwMode="auto">
          <a:xfrm>
            <a:off x="1771571" y="2722801"/>
            <a:ext cx="311531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Nyomatlap automatikus törlése 18 hónap után</a:t>
            </a:r>
            <a:endParaRPr lang="hu-HU" altLang="hu-HU" sz="1125" dirty="0"/>
          </a:p>
        </p:txBody>
      </p:sp>
      <p:sp>
        <p:nvSpPr>
          <p:cNvPr id="7177" name="Szövegdoboz 12"/>
          <p:cNvSpPr txBox="1">
            <a:spLocks noChangeArrowheads="1"/>
          </p:cNvSpPr>
          <p:nvPr/>
        </p:nvSpPr>
        <p:spPr bwMode="auto">
          <a:xfrm>
            <a:off x="1464390" y="2999026"/>
            <a:ext cx="27717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- Kategória 3. – Idegenrendészeti eljárás</a:t>
            </a:r>
            <a:endParaRPr lang="hu-HU" altLang="hu-HU" sz="1125" dirty="0"/>
          </a:p>
        </p:txBody>
      </p:sp>
      <p:sp>
        <p:nvSpPr>
          <p:cNvPr id="7178" name="Szövegdoboz 13"/>
          <p:cNvSpPr txBox="1">
            <a:spLocks noChangeArrowheads="1"/>
          </p:cNvSpPr>
          <p:nvPr/>
        </p:nvSpPr>
        <p:spPr bwMode="auto">
          <a:xfrm>
            <a:off x="1771571" y="3268107"/>
            <a:ext cx="193103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Nincs tárolás, csak keresés</a:t>
            </a:r>
            <a:endParaRPr lang="hu-HU" altLang="hu-HU" sz="1125" dirty="0"/>
          </a:p>
        </p:txBody>
      </p:sp>
      <p:sp>
        <p:nvSpPr>
          <p:cNvPr id="15" name="Cím 1"/>
          <p:cNvSpPr txBox="1"/>
          <p:nvPr/>
        </p:nvSpPr>
        <p:spPr>
          <a:xfrm>
            <a:off x="1464390" y="3545523"/>
            <a:ext cx="5943600" cy="421481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Narrow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u-HU" sz="2250" dirty="0" smtClean="0"/>
              <a:t>Bűnügyi célra</a:t>
            </a:r>
            <a:endParaRPr lang="hu-HU" sz="2250" dirty="0"/>
          </a:p>
        </p:txBody>
      </p:sp>
      <p:sp>
        <p:nvSpPr>
          <p:cNvPr id="7180" name="Szövegdoboz 15"/>
          <p:cNvSpPr txBox="1">
            <a:spLocks noChangeArrowheads="1"/>
          </p:cNvSpPr>
          <p:nvPr/>
        </p:nvSpPr>
        <p:spPr bwMode="auto">
          <a:xfrm>
            <a:off x="1464390" y="3967004"/>
            <a:ext cx="143764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- Kategória 4</a:t>
            </a:r>
            <a:r>
              <a:rPr lang="hu-HU" altLang="hu-HU" sz="1125" dirty="0" smtClean="0"/>
              <a:t>. és 5. </a:t>
            </a:r>
            <a:endParaRPr lang="hu-HU" altLang="hu-HU" sz="1125" dirty="0"/>
          </a:p>
        </p:txBody>
      </p:sp>
      <p:sp>
        <p:nvSpPr>
          <p:cNvPr id="7181" name="Szövegdoboz 16"/>
          <p:cNvSpPr txBox="1">
            <a:spLocks noChangeArrowheads="1"/>
          </p:cNvSpPr>
          <p:nvPr/>
        </p:nvSpPr>
        <p:spPr bwMode="auto">
          <a:xfrm>
            <a:off x="1733471" y="4243229"/>
            <a:ext cx="193103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Nincs tárolás, csak keresés</a:t>
            </a:r>
            <a:endParaRPr lang="hu-HU" altLang="hu-HU" sz="1125" dirty="0"/>
          </a:p>
        </p:txBody>
      </p:sp>
      <p:sp>
        <p:nvSpPr>
          <p:cNvPr id="7182" name="Szövegdoboz 17"/>
          <p:cNvSpPr txBox="1">
            <a:spLocks noChangeArrowheads="1"/>
          </p:cNvSpPr>
          <p:nvPr/>
        </p:nvSpPr>
        <p:spPr bwMode="auto">
          <a:xfrm>
            <a:off x="1733471" y="4520645"/>
            <a:ext cx="456057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25" dirty="0"/>
              <a:t>Kizárólag az ellenőrző hatóságon keresztül (Bűnügyi Főigazgatóság)</a:t>
            </a:r>
            <a:endParaRPr lang="hu-HU" altLang="hu-HU" sz="1125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7521694" y="135000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414337" y="489049"/>
            <a:ext cx="70817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7171" grpId="0"/>
      <p:bldP spid="7171" grpId="1"/>
      <p:bldP spid="7171" grpId="2"/>
      <p:bldP spid="7172" grpId="0"/>
      <p:bldP spid="7172" grpId="1"/>
      <p:bldP spid="7172" grpId="2"/>
      <p:bldP spid="7173" grpId="0"/>
      <p:bldP spid="7173" grpId="1"/>
      <p:bldP spid="7173" grpId="2"/>
      <p:bldP spid="7174" grpId="0"/>
      <p:bldP spid="7174" grpId="1"/>
      <p:bldP spid="7174" grpId="2"/>
      <p:bldP spid="7175" grpId="0"/>
      <p:bldP spid="7175" grpId="1"/>
      <p:bldP spid="7175" grpId="2"/>
      <p:bldP spid="7176" grpId="0"/>
      <p:bldP spid="7176" grpId="1"/>
      <p:bldP spid="7176" grpId="2"/>
      <p:bldP spid="7177" grpId="0"/>
      <p:bldP spid="7177" grpId="1"/>
      <p:bldP spid="7177" grpId="2"/>
      <p:bldP spid="7178" grpId="0"/>
      <p:bldP spid="7178" grpId="1"/>
      <p:bldP spid="7178" grpId="2"/>
      <p:bldP spid="15" grpId="0"/>
      <p:bldP spid="7180" grpId="0"/>
      <p:bldP spid="7181" grpId="0"/>
      <p:bldP spid="7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815579"/>
            <a:ext cx="5943600" cy="42148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/>
              <a:t>Adatküldés és ellenőrzés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286000" y="1543050"/>
            <a:ext cx="4572000" cy="1371600"/>
          </a:xfrm>
          <a:prstGeom prst="roundRect">
            <a:avLst>
              <a:gd name="adj" fmla="val 10000"/>
            </a:avLst>
          </a:pr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Lekerekített téglalap 5"/>
          <p:cNvSpPr/>
          <p:nvPr/>
        </p:nvSpPr>
        <p:spPr>
          <a:xfrm>
            <a:off x="2424629" y="1725930"/>
            <a:ext cx="795323" cy="1005840"/>
          </a:xfrm>
          <a:prstGeom prst="roundRect">
            <a:avLst>
              <a:gd name="adj" fmla="val 10000"/>
            </a:avLst>
          </a:prstGeom>
          <a:blipFill>
            <a:blip r:embed="rId1"/>
            <a:srcRect/>
            <a:stretch>
              <a:fillRect l="-11000" r="-11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zabadkézi sokszög 6"/>
          <p:cNvSpPr/>
          <p:nvPr/>
        </p:nvSpPr>
        <p:spPr>
          <a:xfrm>
            <a:off x="2424113" y="2914650"/>
            <a:ext cx="795338" cy="1676400"/>
          </a:xfrm>
          <a:custGeom>
            <a:avLst/>
            <a:gdLst>
              <a:gd name="connsiteX0" fmla="*/ 111345 w 1060430"/>
              <a:gd name="connsiteY0" fmla="*/ 0 h 2235200"/>
              <a:gd name="connsiteX1" fmla="*/ 949085 w 1060430"/>
              <a:gd name="connsiteY1" fmla="*/ 0 h 2235200"/>
              <a:gd name="connsiteX2" fmla="*/ 1060430 w 1060430"/>
              <a:gd name="connsiteY2" fmla="*/ 111345 h 2235200"/>
              <a:gd name="connsiteX3" fmla="*/ 1060430 w 1060430"/>
              <a:gd name="connsiteY3" fmla="*/ 2235200 h 2235200"/>
              <a:gd name="connsiteX4" fmla="*/ 1060430 w 1060430"/>
              <a:gd name="connsiteY4" fmla="*/ 2235200 h 2235200"/>
              <a:gd name="connsiteX5" fmla="*/ 0 w 1060430"/>
              <a:gd name="connsiteY5" fmla="*/ 2235200 h 2235200"/>
              <a:gd name="connsiteX6" fmla="*/ 0 w 1060430"/>
              <a:gd name="connsiteY6" fmla="*/ 2235200 h 2235200"/>
              <a:gd name="connsiteX7" fmla="*/ 0 w 1060430"/>
              <a:gd name="connsiteY7" fmla="*/ 111345 h 2235200"/>
              <a:gd name="connsiteX8" fmla="*/ 111345 w 1060430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30" h="2235200">
                <a:moveTo>
                  <a:pt x="949085" y="2235200"/>
                </a:moveTo>
                <a:lnTo>
                  <a:pt x="111345" y="2235200"/>
                </a:lnTo>
                <a:cubicBezTo>
                  <a:pt x="49851" y="2235200"/>
                  <a:pt x="0" y="2185349"/>
                  <a:pt x="0" y="2123855"/>
                </a:cubicBezTo>
                <a:lnTo>
                  <a:pt x="0" y="0"/>
                </a:lnTo>
                <a:lnTo>
                  <a:pt x="0" y="0"/>
                </a:lnTo>
                <a:lnTo>
                  <a:pt x="1060430" y="0"/>
                </a:lnTo>
                <a:lnTo>
                  <a:pt x="1060430" y="0"/>
                </a:lnTo>
                <a:lnTo>
                  <a:pt x="1060430" y="2123855"/>
                </a:lnTo>
                <a:cubicBezTo>
                  <a:pt x="1060430" y="2185349"/>
                  <a:pt x="1010579" y="2235200"/>
                  <a:pt x="949085" y="2235200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133" tIns="58674" rIns="83133" bIns="83133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825" dirty="0"/>
              <a:t>Végpont</a:t>
            </a:r>
            <a:endParaRPr lang="hu-HU" sz="825" dirty="0"/>
          </a:p>
        </p:txBody>
      </p:sp>
      <p:sp>
        <p:nvSpPr>
          <p:cNvPr id="8" name="Lekerekített téglalap 7"/>
          <p:cNvSpPr/>
          <p:nvPr/>
        </p:nvSpPr>
        <p:spPr>
          <a:xfrm>
            <a:off x="3299222" y="1725930"/>
            <a:ext cx="795323" cy="1005840"/>
          </a:xfrm>
          <a:prstGeom prst="roundRect">
            <a:avLst>
              <a:gd name="adj" fmla="val 10000"/>
            </a:avLst>
          </a:prstGeom>
          <a:blipFill>
            <a:blip r:embed="rId2" cstate="print"/>
            <a:srcRect/>
            <a:stretch>
              <a:fillRect t="-3000" b="-3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zabadkézi sokszög 8"/>
          <p:cNvSpPr/>
          <p:nvPr/>
        </p:nvSpPr>
        <p:spPr>
          <a:xfrm>
            <a:off x="3299222" y="2914650"/>
            <a:ext cx="795338" cy="1676400"/>
          </a:xfrm>
          <a:custGeom>
            <a:avLst/>
            <a:gdLst>
              <a:gd name="connsiteX0" fmla="*/ 111345 w 1060430"/>
              <a:gd name="connsiteY0" fmla="*/ 0 h 2235200"/>
              <a:gd name="connsiteX1" fmla="*/ 949085 w 1060430"/>
              <a:gd name="connsiteY1" fmla="*/ 0 h 2235200"/>
              <a:gd name="connsiteX2" fmla="*/ 1060430 w 1060430"/>
              <a:gd name="connsiteY2" fmla="*/ 111345 h 2235200"/>
              <a:gd name="connsiteX3" fmla="*/ 1060430 w 1060430"/>
              <a:gd name="connsiteY3" fmla="*/ 2235200 h 2235200"/>
              <a:gd name="connsiteX4" fmla="*/ 1060430 w 1060430"/>
              <a:gd name="connsiteY4" fmla="*/ 2235200 h 2235200"/>
              <a:gd name="connsiteX5" fmla="*/ 0 w 1060430"/>
              <a:gd name="connsiteY5" fmla="*/ 2235200 h 2235200"/>
              <a:gd name="connsiteX6" fmla="*/ 0 w 1060430"/>
              <a:gd name="connsiteY6" fmla="*/ 2235200 h 2235200"/>
              <a:gd name="connsiteX7" fmla="*/ 0 w 1060430"/>
              <a:gd name="connsiteY7" fmla="*/ 111345 h 2235200"/>
              <a:gd name="connsiteX8" fmla="*/ 111345 w 1060430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30" h="2235200">
                <a:moveTo>
                  <a:pt x="949085" y="2235200"/>
                </a:moveTo>
                <a:lnTo>
                  <a:pt x="111345" y="2235200"/>
                </a:lnTo>
                <a:cubicBezTo>
                  <a:pt x="49851" y="2235200"/>
                  <a:pt x="0" y="2185349"/>
                  <a:pt x="0" y="2123855"/>
                </a:cubicBezTo>
                <a:lnTo>
                  <a:pt x="0" y="0"/>
                </a:lnTo>
                <a:lnTo>
                  <a:pt x="0" y="0"/>
                </a:lnTo>
                <a:lnTo>
                  <a:pt x="1060430" y="0"/>
                </a:lnTo>
                <a:lnTo>
                  <a:pt x="1060430" y="0"/>
                </a:lnTo>
                <a:lnTo>
                  <a:pt x="1060430" y="2123855"/>
                </a:lnTo>
                <a:cubicBezTo>
                  <a:pt x="1060430" y="2185349"/>
                  <a:pt x="1010579" y="2235200"/>
                  <a:pt x="949085" y="2235200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133" tIns="58674" rIns="83133" bIns="83133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825" dirty="0"/>
              <a:t>Kommunikációs szoftver</a:t>
            </a:r>
            <a:endParaRPr lang="hu-HU" sz="825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4174331" y="1725930"/>
            <a:ext cx="795323" cy="1005840"/>
          </a:xfrm>
          <a:prstGeom prst="roundRect">
            <a:avLst>
              <a:gd name="adj" fmla="val 10000"/>
            </a:avLst>
          </a:prstGeom>
          <a:blipFill>
            <a:blip r:embed="rId3"/>
            <a:srcRect/>
            <a:stretch>
              <a:fillRect l="-72000" r="-72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Szabadkézi sokszög 10"/>
          <p:cNvSpPr/>
          <p:nvPr/>
        </p:nvSpPr>
        <p:spPr>
          <a:xfrm>
            <a:off x="4174331" y="2914650"/>
            <a:ext cx="795338" cy="1676400"/>
          </a:xfrm>
          <a:custGeom>
            <a:avLst/>
            <a:gdLst>
              <a:gd name="connsiteX0" fmla="*/ 111345 w 1060430"/>
              <a:gd name="connsiteY0" fmla="*/ 0 h 2235200"/>
              <a:gd name="connsiteX1" fmla="*/ 949085 w 1060430"/>
              <a:gd name="connsiteY1" fmla="*/ 0 h 2235200"/>
              <a:gd name="connsiteX2" fmla="*/ 1060430 w 1060430"/>
              <a:gd name="connsiteY2" fmla="*/ 111345 h 2235200"/>
              <a:gd name="connsiteX3" fmla="*/ 1060430 w 1060430"/>
              <a:gd name="connsiteY3" fmla="*/ 2235200 h 2235200"/>
              <a:gd name="connsiteX4" fmla="*/ 1060430 w 1060430"/>
              <a:gd name="connsiteY4" fmla="*/ 2235200 h 2235200"/>
              <a:gd name="connsiteX5" fmla="*/ 0 w 1060430"/>
              <a:gd name="connsiteY5" fmla="*/ 2235200 h 2235200"/>
              <a:gd name="connsiteX6" fmla="*/ 0 w 1060430"/>
              <a:gd name="connsiteY6" fmla="*/ 2235200 h 2235200"/>
              <a:gd name="connsiteX7" fmla="*/ 0 w 1060430"/>
              <a:gd name="connsiteY7" fmla="*/ 111345 h 2235200"/>
              <a:gd name="connsiteX8" fmla="*/ 111345 w 1060430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30" h="2235200">
                <a:moveTo>
                  <a:pt x="949085" y="2235200"/>
                </a:moveTo>
                <a:lnTo>
                  <a:pt x="111345" y="2235200"/>
                </a:lnTo>
                <a:cubicBezTo>
                  <a:pt x="49851" y="2235200"/>
                  <a:pt x="0" y="2185349"/>
                  <a:pt x="0" y="2123855"/>
                </a:cubicBezTo>
                <a:lnTo>
                  <a:pt x="0" y="0"/>
                </a:lnTo>
                <a:lnTo>
                  <a:pt x="0" y="0"/>
                </a:lnTo>
                <a:lnTo>
                  <a:pt x="1060430" y="0"/>
                </a:lnTo>
                <a:lnTo>
                  <a:pt x="1060430" y="0"/>
                </a:lnTo>
                <a:lnTo>
                  <a:pt x="1060430" y="2123855"/>
                </a:lnTo>
                <a:cubicBezTo>
                  <a:pt x="1060430" y="2185349"/>
                  <a:pt x="1010579" y="2235200"/>
                  <a:pt x="949085" y="2235200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133" tIns="58674" rIns="83133" bIns="83133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825" dirty="0"/>
              <a:t>Ügyviteli rendszer</a:t>
            </a:r>
            <a:endParaRPr lang="hu-HU" sz="825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5049194" y="1725930"/>
            <a:ext cx="795323" cy="1005840"/>
          </a:xfrm>
          <a:prstGeom prst="roundRect">
            <a:avLst>
              <a:gd name="adj" fmla="val 10000"/>
            </a:avLst>
          </a:prstGeom>
          <a:blipFill>
            <a:blip r:embed="rId4"/>
            <a:srcRect/>
            <a:stretch>
              <a:fillRect l="-37000" r="-37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zabadkézi sokszög 12"/>
          <p:cNvSpPr/>
          <p:nvPr/>
        </p:nvSpPr>
        <p:spPr>
          <a:xfrm>
            <a:off x="5049441" y="2914650"/>
            <a:ext cx="795338" cy="1676400"/>
          </a:xfrm>
          <a:custGeom>
            <a:avLst/>
            <a:gdLst>
              <a:gd name="connsiteX0" fmla="*/ 111345 w 1060430"/>
              <a:gd name="connsiteY0" fmla="*/ 0 h 2235200"/>
              <a:gd name="connsiteX1" fmla="*/ 949085 w 1060430"/>
              <a:gd name="connsiteY1" fmla="*/ 0 h 2235200"/>
              <a:gd name="connsiteX2" fmla="*/ 1060430 w 1060430"/>
              <a:gd name="connsiteY2" fmla="*/ 111345 h 2235200"/>
              <a:gd name="connsiteX3" fmla="*/ 1060430 w 1060430"/>
              <a:gd name="connsiteY3" fmla="*/ 2235200 h 2235200"/>
              <a:gd name="connsiteX4" fmla="*/ 1060430 w 1060430"/>
              <a:gd name="connsiteY4" fmla="*/ 2235200 h 2235200"/>
              <a:gd name="connsiteX5" fmla="*/ 0 w 1060430"/>
              <a:gd name="connsiteY5" fmla="*/ 2235200 h 2235200"/>
              <a:gd name="connsiteX6" fmla="*/ 0 w 1060430"/>
              <a:gd name="connsiteY6" fmla="*/ 2235200 h 2235200"/>
              <a:gd name="connsiteX7" fmla="*/ 0 w 1060430"/>
              <a:gd name="connsiteY7" fmla="*/ 111345 h 2235200"/>
              <a:gd name="connsiteX8" fmla="*/ 111345 w 1060430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30" h="2235200">
                <a:moveTo>
                  <a:pt x="949085" y="2235200"/>
                </a:moveTo>
                <a:lnTo>
                  <a:pt x="111345" y="2235200"/>
                </a:lnTo>
                <a:cubicBezTo>
                  <a:pt x="49851" y="2235200"/>
                  <a:pt x="0" y="2185349"/>
                  <a:pt x="0" y="2123855"/>
                </a:cubicBezTo>
                <a:lnTo>
                  <a:pt x="0" y="0"/>
                </a:lnTo>
                <a:lnTo>
                  <a:pt x="0" y="0"/>
                </a:lnTo>
                <a:lnTo>
                  <a:pt x="1060430" y="0"/>
                </a:lnTo>
                <a:lnTo>
                  <a:pt x="1060430" y="0"/>
                </a:lnTo>
                <a:lnTo>
                  <a:pt x="1060430" y="2123855"/>
                </a:lnTo>
                <a:cubicBezTo>
                  <a:pt x="1060430" y="2185349"/>
                  <a:pt x="1010579" y="2235200"/>
                  <a:pt x="949085" y="2235200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133" tIns="58674" rIns="83133" bIns="83133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825" dirty="0" err="1"/>
              <a:t>Cogent</a:t>
            </a:r>
            <a:r>
              <a:rPr lang="hu-HU" sz="825" dirty="0"/>
              <a:t> AFIS</a:t>
            </a:r>
            <a:endParaRPr lang="hu-HU" sz="825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5924048" y="1725930"/>
            <a:ext cx="795323" cy="1005840"/>
          </a:xfrm>
          <a:prstGeom prst="roundRect">
            <a:avLst>
              <a:gd name="adj" fmla="val 10000"/>
            </a:avLst>
          </a:prstGeom>
          <a:blipFill>
            <a:blip r:embed="rId5" cstate="print"/>
            <a:srcRect/>
            <a:stretch>
              <a:fillRect l="-62000" r="-62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zabadkézi sokszög 14"/>
          <p:cNvSpPr/>
          <p:nvPr/>
        </p:nvSpPr>
        <p:spPr>
          <a:xfrm>
            <a:off x="5924550" y="2914650"/>
            <a:ext cx="795338" cy="1676400"/>
          </a:xfrm>
          <a:custGeom>
            <a:avLst/>
            <a:gdLst>
              <a:gd name="connsiteX0" fmla="*/ 111345 w 1060430"/>
              <a:gd name="connsiteY0" fmla="*/ 0 h 2235200"/>
              <a:gd name="connsiteX1" fmla="*/ 949085 w 1060430"/>
              <a:gd name="connsiteY1" fmla="*/ 0 h 2235200"/>
              <a:gd name="connsiteX2" fmla="*/ 1060430 w 1060430"/>
              <a:gd name="connsiteY2" fmla="*/ 111345 h 2235200"/>
              <a:gd name="connsiteX3" fmla="*/ 1060430 w 1060430"/>
              <a:gd name="connsiteY3" fmla="*/ 2235200 h 2235200"/>
              <a:gd name="connsiteX4" fmla="*/ 1060430 w 1060430"/>
              <a:gd name="connsiteY4" fmla="*/ 2235200 h 2235200"/>
              <a:gd name="connsiteX5" fmla="*/ 0 w 1060430"/>
              <a:gd name="connsiteY5" fmla="*/ 2235200 h 2235200"/>
              <a:gd name="connsiteX6" fmla="*/ 0 w 1060430"/>
              <a:gd name="connsiteY6" fmla="*/ 2235200 h 2235200"/>
              <a:gd name="connsiteX7" fmla="*/ 0 w 1060430"/>
              <a:gd name="connsiteY7" fmla="*/ 111345 h 2235200"/>
              <a:gd name="connsiteX8" fmla="*/ 111345 w 1060430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430" h="2235200">
                <a:moveTo>
                  <a:pt x="949085" y="2235200"/>
                </a:moveTo>
                <a:lnTo>
                  <a:pt x="111345" y="2235200"/>
                </a:lnTo>
                <a:cubicBezTo>
                  <a:pt x="49851" y="2235200"/>
                  <a:pt x="0" y="2185349"/>
                  <a:pt x="0" y="2123855"/>
                </a:cubicBezTo>
                <a:lnTo>
                  <a:pt x="0" y="0"/>
                </a:lnTo>
                <a:lnTo>
                  <a:pt x="0" y="0"/>
                </a:lnTo>
                <a:lnTo>
                  <a:pt x="1060430" y="0"/>
                </a:lnTo>
                <a:lnTo>
                  <a:pt x="1060430" y="0"/>
                </a:lnTo>
                <a:lnTo>
                  <a:pt x="1060430" y="2123855"/>
                </a:lnTo>
                <a:cubicBezTo>
                  <a:pt x="1060430" y="2185349"/>
                  <a:pt x="1010579" y="2235200"/>
                  <a:pt x="949085" y="2235200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3133" tIns="58674" rIns="83133" bIns="83133" spcCol="1270"/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825" dirty="0" err="1"/>
              <a:t>Eurodac</a:t>
            </a:r>
            <a:endParaRPr lang="hu-HU" sz="825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7521694" y="135000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4"/>
          <p:cNvCxnSpPr/>
          <p:nvPr/>
        </p:nvCxnSpPr>
        <p:spPr>
          <a:xfrm>
            <a:off x="414337" y="489049"/>
            <a:ext cx="70817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9" grpId="0" bldLvl="0" animBg="1"/>
      <p:bldP spid="11" grpId="0" bldLvl="0" animBg="1"/>
      <p:bldP spid="13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>
          <a:xfrm>
            <a:off x="628650" y="1397635"/>
            <a:ext cx="3289935" cy="493395"/>
          </a:xfrm>
        </p:spPr>
        <p:txBody>
          <a:bodyPr/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hagyományos módszer</a:t>
            </a:r>
            <a:endParaRPr lang="hu-HU" dirty="0" smtClean="0"/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600121" y="866458"/>
            <a:ext cx="5943600" cy="37861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/>
              <a:t>mintavételi módszerek 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1457">
            <a:off x="1087596" y="2017554"/>
            <a:ext cx="1287066" cy="12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122">
            <a:off x="6692583" y="2213928"/>
            <a:ext cx="1589485" cy="8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489">
            <a:off x="6203395" y="3625612"/>
            <a:ext cx="1690688" cy="10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496">
            <a:off x="1580039" y="3621485"/>
            <a:ext cx="1387079" cy="1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artalom helye 4"/>
          <p:cNvSpPr>
            <a:spLocks noGrp="1"/>
          </p:cNvSpPr>
          <p:nvPr/>
        </p:nvSpPr>
        <p:spPr>
          <a:xfrm>
            <a:off x="5340350" y="1397635"/>
            <a:ext cx="3289935" cy="493395"/>
          </a:xfrm>
          <a:prstGeom prst="rect">
            <a:avLst/>
          </a:prstGeom>
        </p:spPr>
        <p:txBody>
          <a:bodyPr vert="horz" lIns="73975" tIns="36987" rIns="73975" bIns="36987" rtlCol="0">
            <a:normAutofit/>
          </a:bodyPr>
          <a:lstStyle>
            <a:lvl1pPr marL="184785" indent="-184785" algn="l" defTabSz="739140" rtl="0" eaLnBrk="1" latinLnBrk="0" hangingPunct="1">
              <a:lnSpc>
                <a:spcPct val="90000"/>
              </a:lnSpc>
              <a:spcBef>
                <a:spcPts val="81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990" indent="-184785" algn="l" defTabSz="73914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560" indent="-184785" algn="l" defTabSz="73914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4765" indent="-184785" algn="l" defTabSz="73914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4335" indent="-184785" algn="l" defTabSz="73914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4540" indent="-184785" algn="l" defTabSz="73914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4110" indent="-184785" algn="l" defTabSz="73914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74315" indent="-184785" algn="l" defTabSz="73914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3885" indent="-184785" algn="l" defTabSz="739140" rtl="0" eaLnBrk="1" latinLnBrk="0" hangingPunct="1">
              <a:lnSpc>
                <a:spcPct val="90000"/>
              </a:lnSpc>
              <a:spcBef>
                <a:spcPts val="40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digitális mintavétel</a:t>
            </a:r>
            <a:endParaRPr lang="hu-HU" dirty="0" smtClean="0"/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7521694" y="135000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4"/>
          <p:cNvCxnSpPr/>
          <p:nvPr/>
        </p:nvCxnSpPr>
        <p:spPr>
          <a:xfrm>
            <a:off x="414337" y="489049"/>
            <a:ext cx="70817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601470" y="690880"/>
            <a:ext cx="5943600" cy="73850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Eurodac bevitel hagyományos mintavételt követően</a:t>
            </a:r>
            <a:endParaRPr lang="hu-HU" sz="2800" dirty="0" smtClean="0"/>
          </a:p>
        </p:txBody>
      </p:sp>
      <p:sp>
        <p:nvSpPr>
          <p:cNvPr id="42" name="Lekerekített téglalap 41"/>
          <p:cNvSpPr/>
          <p:nvPr/>
        </p:nvSpPr>
        <p:spPr>
          <a:xfrm>
            <a:off x="2376160" y="1715177"/>
            <a:ext cx="1372363" cy="945557"/>
          </a:xfrm>
          <a:prstGeom prst="roundRect">
            <a:avLst/>
          </a:prstGeom>
          <a:blipFill>
            <a:blip r:embed="rId1"/>
            <a:srcRect/>
            <a:stretch>
              <a:fillRect t="-7000" b="-7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Szabadkézi sokszög 42"/>
          <p:cNvSpPr/>
          <p:nvPr/>
        </p:nvSpPr>
        <p:spPr>
          <a:xfrm>
            <a:off x="2376488" y="2661047"/>
            <a:ext cx="1371600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6022" tIns="176022" rIns="176022" bIns="0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2475" dirty="0"/>
          </a:p>
        </p:txBody>
      </p:sp>
      <p:sp>
        <p:nvSpPr>
          <p:cNvPr id="44" name="Lekerekített téglalap 43"/>
          <p:cNvSpPr/>
          <p:nvPr/>
        </p:nvSpPr>
        <p:spPr>
          <a:xfrm>
            <a:off x="3885818" y="1715177"/>
            <a:ext cx="1372363" cy="945557"/>
          </a:xfrm>
          <a:prstGeom prst="roundRect">
            <a:avLst/>
          </a:prstGeom>
          <a:blipFill>
            <a:blip r:embed="rId2" cstate="print"/>
            <a:srcRect/>
            <a:stretch>
              <a:fillRect l="-2000" r="-2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Szabadkézi sokszög 44"/>
          <p:cNvSpPr/>
          <p:nvPr/>
        </p:nvSpPr>
        <p:spPr>
          <a:xfrm>
            <a:off x="2376488" y="2697956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6022" tIns="176022" rIns="176022" bIns="0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2475" dirty="0"/>
          </a:p>
        </p:txBody>
      </p:sp>
      <p:sp>
        <p:nvSpPr>
          <p:cNvPr id="46" name="Lekerekített téglalap 45"/>
          <p:cNvSpPr/>
          <p:nvPr/>
        </p:nvSpPr>
        <p:spPr>
          <a:xfrm>
            <a:off x="5386009" y="1715177"/>
            <a:ext cx="1372363" cy="945557"/>
          </a:xfrm>
          <a:prstGeom prst="roundRect">
            <a:avLst/>
          </a:prstGeom>
          <a:blipFill>
            <a:blip r:embed="rId3" cstate="print"/>
            <a:srcRect/>
            <a:stretch>
              <a:fillRect t="-4000" b="-4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Szabadkézi sokszög 46"/>
          <p:cNvSpPr/>
          <p:nvPr/>
        </p:nvSpPr>
        <p:spPr>
          <a:xfrm>
            <a:off x="5395913" y="2661047"/>
            <a:ext cx="1371600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6022" tIns="176022" rIns="176022" bIns="0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2475" dirty="0"/>
          </a:p>
        </p:txBody>
      </p:sp>
      <p:sp>
        <p:nvSpPr>
          <p:cNvPr id="48" name="Lekerekített téglalap 47"/>
          <p:cNvSpPr/>
          <p:nvPr/>
        </p:nvSpPr>
        <p:spPr>
          <a:xfrm>
            <a:off x="2376160" y="3307118"/>
            <a:ext cx="1372363" cy="945557"/>
          </a:xfrm>
          <a:prstGeom prst="roundRect">
            <a:avLst/>
          </a:prstGeom>
          <a:blipFill>
            <a:blip r:embed="rId4" cstate="print"/>
            <a:srcRect/>
            <a:stretch>
              <a:fillRect t="-4000" b="-4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Szabadkézi sokszög 48"/>
          <p:cNvSpPr/>
          <p:nvPr/>
        </p:nvSpPr>
        <p:spPr>
          <a:xfrm>
            <a:off x="2376488" y="4252913"/>
            <a:ext cx="1371600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6022" tIns="176022" rIns="176022" bIns="0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2475" dirty="0"/>
          </a:p>
        </p:txBody>
      </p:sp>
      <p:sp>
        <p:nvSpPr>
          <p:cNvPr id="50" name="Lekerekített téglalap 49"/>
          <p:cNvSpPr/>
          <p:nvPr/>
        </p:nvSpPr>
        <p:spPr>
          <a:xfrm>
            <a:off x="3885818" y="3307118"/>
            <a:ext cx="1372363" cy="945557"/>
          </a:xfrm>
          <a:prstGeom prst="roundRect">
            <a:avLst/>
          </a:prstGeom>
          <a:blipFill>
            <a:blip r:embed="rId5" cstate="print"/>
            <a:srcRect/>
            <a:stretch>
              <a:fillRect l="-11000" r="-11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Szabadkézi sokszög 50"/>
          <p:cNvSpPr/>
          <p:nvPr/>
        </p:nvSpPr>
        <p:spPr>
          <a:xfrm>
            <a:off x="3886200" y="4252913"/>
            <a:ext cx="1371600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6022" tIns="176022" rIns="176022" bIns="0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2475" dirty="0"/>
          </a:p>
        </p:txBody>
      </p:sp>
      <p:sp>
        <p:nvSpPr>
          <p:cNvPr id="52" name="Lekerekített téglalap 51"/>
          <p:cNvSpPr/>
          <p:nvPr/>
        </p:nvSpPr>
        <p:spPr>
          <a:xfrm>
            <a:off x="5395475" y="3307118"/>
            <a:ext cx="1372363" cy="945557"/>
          </a:xfrm>
          <a:prstGeom prst="roundRect">
            <a:avLst/>
          </a:prstGeom>
          <a:blipFill>
            <a:blip r:embed="rId2" cstate="print"/>
            <a:srcRect/>
            <a:stretch>
              <a:fillRect l="-2000" r="-2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Szabadkézi sokszög 52"/>
          <p:cNvSpPr/>
          <p:nvPr/>
        </p:nvSpPr>
        <p:spPr>
          <a:xfrm>
            <a:off x="5395913" y="4252913"/>
            <a:ext cx="1371600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6022" tIns="176022" rIns="176022" bIns="0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2475" dirty="0"/>
          </a:p>
        </p:txBody>
      </p:sp>
      <p:sp>
        <p:nvSpPr>
          <p:cNvPr id="56" name="Szabadkézi sokszög 55"/>
          <p:cNvSpPr/>
          <p:nvPr/>
        </p:nvSpPr>
        <p:spPr>
          <a:xfrm>
            <a:off x="2458641" y="4318397"/>
            <a:ext cx="137279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/>
              <a:t>Összehasonlítás</a:t>
            </a:r>
            <a:endParaRPr lang="hu-HU" sz="1425" dirty="0"/>
          </a:p>
        </p:txBody>
      </p:sp>
      <p:sp>
        <p:nvSpPr>
          <p:cNvPr id="57" name="Szabadkézi sokszög 56"/>
          <p:cNvSpPr/>
          <p:nvPr/>
        </p:nvSpPr>
        <p:spPr>
          <a:xfrm>
            <a:off x="2412206" y="2697956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 err="1"/>
              <a:t>Nyomatolás</a:t>
            </a:r>
            <a:endParaRPr lang="hu-HU" sz="1425" dirty="0"/>
          </a:p>
        </p:txBody>
      </p:sp>
      <p:sp>
        <p:nvSpPr>
          <p:cNvPr id="58" name="Szabadkézi sokszög 57"/>
          <p:cNvSpPr/>
          <p:nvPr/>
        </p:nvSpPr>
        <p:spPr>
          <a:xfrm>
            <a:off x="5436394" y="2697956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 err="1"/>
              <a:t>Szkennelés</a:t>
            </a:r>
            <a:endParaRPr lang="hu-HU" sz="1425" dirty="0"/>
          </a:p>
        </p:txBody>
      </p:sp>
      <p:sp>
        <p:nvSpPr>
          <p:cNvPr id="59" name="Szabadkézi sokszög 58"/>
          <p:cNvSpPr/>
          <p:nvPr/>
        </p:nvSpPr>
        <p:spPr>
          <a:xfrm>
            <a:off x="3886200" y="2706291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/>
              <a:t>Iktatás</a:t>
            </a:r>
            <a:endParaRPr lang="hu-HU" sz="1425" dirty="0"/>
          </a:p>
        </p:txBody>
      </p:sp>
      <p:sp>
        <p:nvSpPr>
          <p:cNvPr id="60" name="Szabadkézi sokszög 59"/>
          <p:cNvSpPr/>
          <p:nvPr/>
        </p:nvSpPr>
        <p:spPr>
          <a:xfrm>
            <a:off x="3886200" y="4318397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/>
              <a:t>Küldés </a:t>
            </a:r>
            <a:r>
              <a:rPr lang="hu-HU" sz="1425" dirty="0" err="1"/>
              <a:t>Eurodac-ba</a:t>
            </a:r>
            <a:endParaRPr lang="hu-HU" sz="1425" dirty="0"/>
          </a:p>
        </p:txBody>
      </p:sp>
      <p:sp>
        <p:nvSpPr>
          <p:cNvPr id="61" name="Szabadkézi sokszög 60"/>
          <p:cNvSpPr/>
          <p:nvPr/>
        </p:nvSpPr>
        <p:spPr>
          <a:xfrm>
            <a:off x="5388769" y="4318397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/>
              <a:t>Válasz megírása levélben</a:t>
            </a:r>
            <a:endParaRPr lang="hu-HU" sz="1425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7521694" y="135000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4"/>
          <p:cNvCxnSpPr/>
          <p:nvPr/>
        </p:nvCxnSpPr>
        <p:spPr>
          <a:xfrm>
            <a:off x="414337" y="489049"/>
            <a:ext cx="70817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kerekített téglalap 17"/>
          <p:cNvSpPr/>
          <p:nvPr/>
        </p:nvSpPr>
        <p:spPr>
          <a:xfrm>
            <a:off x="2379336" y="1823127"/>
            <a:ext cx="1372363" cy="945557"/>
          </a:xfrm>
          <a:prstGeom prst="roundRect">
            <a:avLst/>
          </a:prstGeom>
          <a:blipFill>
            <a:blip r:embed="rId1"/>
            <a:srcRect/>
            <a:stretch>
              <a:fillRect l="-6000" r="-6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Szabadkézi sokszög 18"/>
          <p:cNvSpPr/>
          <p:nvPr/>
        </p:nvSpPr>
        <p:spPr>
          <a:xfrm>
            <a:off x="2379663" y="2768997"/>
            <a:ext cx="1371600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1425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3888993" y="1823127"/>
            <a:ext cx="1372363" cy="945557"/>
          </a:xfrm>
          <a:prstGeom prst="roundRect">
            <a:avLst/>
          </a:prstGeom>
          <a:blipFill>
            <a:blip r:embed="rId2" cstate="print"/>
            <a:srcRect/>
            <a:stretch>
              <a:fillRect t="-8000" b="-8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Szabadkézi sokszög 20"/>
          <p:cNvSpPr/>
          <p:nvPr/>
        </p:nvSpPr>
        <p:spPr>
          <a:xfrm>
            <a:off x="3889375" y="2830910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/>
              <a:t>Automatikus adat ellenőrzés</a:t>
            </a:r>
            <a:endParaRPr lang="hu-HU" sz="1425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5398650" y="1823127"/>
            <a:ext cx="1372363" cy="945557"/>
          </a:xfrm>
          <a:prstGeom prst="roundRect">
            <a:avLst/>
          </a:prstGeom>
          <a:blipFill>
            <a:blip r:embed="rId3"/>
            <a:srcRect/>
            <a:stretch>
              <a:fillRect l="-63000" r="-63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Szabadkézi sokszög 22"/>
          <p:cNvSpPr/>
          <p:nvPr/>
        </p:nvSpPr>
        <p:spPr>
          <a:xfrm>
            <a:off x="5399088" y="2768997"/>
            <a:ext cx="1371600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1425" dirty="0"/>
          </a:p>
        </p:txBody>
      </p:sp>
      <p:sp>
        <p:nvSpPr>
          <p:cNvPr id="24" name="Lekerekített téglalap 23"/>
          <p:cNvSpPr/>
          <p:nvPr/>
        </p:nvSpPr>
        <p:spPr>
          <a:xfrm>
            <a:off x="2379663" y="3415305"/>
            <a:ext cx="1372363" cy="945557"/>
          </a:xfrm>
          <a:prstGeom prst="roundRect">
            <a:avLst/>
          </a:prstGeom>
          <a:blipFill>
            <a:blip r:embed="rId4" cstate="print"/>
            <a:srcRect/>
            <a:stretch>
              <a:fillRect t="-4000" b="-4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Szabadkézi sokszög 24"/>
          <p:cNvSpPr/>
          <p:nvPr/>
        </p:nvSpPr>
        <p:spPr>
          <a:xfrm>
            <a:off x="3132614" y="3089593"/>
            <a:ext cx="1371600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1425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3889375" y="3415067"/>
            <a:ext cx="1372363" cy="945557"/>
          </a:xfrm>
          <a:prstGeom prst="roundRect">
            <a:avLst/>
          </a:prstGeom>
          <a:blipFill>
            <a:blip r:embed="rId5" cstate="print"/>
            <a:srcRect/>
            <a:stretch>
              <a:fillRect l="-11000" r="-11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Szabadkézi sokszög 26"/>
          <p:cNvSpPr/>
          <p:nvPr/>
        </p:nvSpPr>
        <p:spPr>
          <a:xfrm>
            <a:off x="4642326" y="3089593"/>
            <a:ext cx="1371600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hu-HU" sz="1425" dirty="0"/>
          </a:p>
        </p:txBody>
      </p:sp>
      <p:sp>
        <p:nvSpPr>
          <p:cNvPr id="29" name="Szabadkézi sokszög 28"/>
          <p:cNvSpPr/>
          <p:nvPr/>
        </p:nvSpPr>
        <p:spPr>
          <a:xfrm>
            <a:off x="2424906" y="2852341"/>
            <a:ext cx="1372791" cy="508397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 err="1"/>
              <a:t>Nyomatolás</a:t>
            </a:r>
            <a:r>
              <a:rPr lang="hu-HU" sz="1425" dirty="0"/>
              <a:t> szkenneren</a:t>
            </a:r>
            <a:endParaRPr lang="hu-HU" sz="1425" dirty="0"/>
          </a:p>
        </p:txBody>
      </p:sp>
      <p:sp>
        <p:nvSpPr>
          <p:cNvPr id="30" name="Szabadkézi sokszög 29"/>
          <p:cNvSpPr/>
          <p:nvPr/>
        </p:nvSpPr>
        <p:spPr>
          <a:xfrm>
            <a:off x="5439569" y="2824956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/>
              <a:t>Automatikus Iktatás</a:t>
            </a:r>
            <a:endParaRPr lang="hu-HU" sz="1425" dirty="0"/>
          </a:p>
        </p:txBody>
      </p:sp>
      <p:sp>
        <p:nvSpPr>
          <p:cNvPr id="31" name="Szabadkézi sokszög 30"/>
          <p:cNvSpPr/>
          <p:nvPr/>
        </p:nvSpPr>
        <p:spPr>
          <a:xfrm>
            <a:off x="3887470" y="3155077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/>
              <a:t>Küldés </a:t>
            </a:r>
            <a:r>
              <a:rPr lang="hu-HU" sz="1425" dirty="0" err="1"/>
              <a:t>Eurodac-ba</a:t>
            </a:r>
            <a:endParaRPr lang="hu-HU" sz="1425" dirty="0"/>
          </a:p>
        </p:txBody>
      </p:sp>
      <p:sp>
        <p:nvSpPr>
          <p:cNvPr id="32" name="Szabadkézi sokszög 31"/>
          <p:cNvSpPr/>
          <p:nvPr/>
        </p:nvSpPr>
        <p:spPr>
          <a:xfrm>
            <a:off x="2378949" y="3155077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/>
              <a:t>Összehasonlítás</a:t>
            </a:r>
            <a:endParaRPr lang="hu-HU" sz="1425" dirty="0"/>
          </a:p>
        </p:txBody>
      </p:sp>
      <p:sp>
        <p:nvSpPr>
          <p:cNvPr id="17" name="Lekerekített téglalap 16"/>
          <p:cNvSpPr/>
          <p:nvPr/>
        </p:nvSpPr>
        <p:spPr>
          <a:xfrm>
            <a:off x="5438379" y="3415506"/>
            <a:ext cx="1372790" cy="9453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Szabadkézi sokszög 27"/>
          <p:cNvSpPr/>
          <p:nvPr/>
        </p:nvSpPr>
        <p:spPr>
          <a:xfrm>
            <a:off x="5437664" y="3155077"/>
            <a:ext cx="1371600" cy="509588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1346" tIns="101346" rIns="101346" bIns="0" spcCol="1270"/>
          <a:lstStyle/>
          <a:p>
            <a:pPr algn="ctr" defTabSz="8445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425" dirty="0"/>
              <a:t>Válasz megküldése</a:t>
            </a:r>
            <a:endParaRPr lang="hu-HU" sz="1425" dirty="0"/>
          </a:p>
        </p:txBody>
      </p:sp>
      <p:pic>
        <p:nvPicPr>
          <p:cNvPr id="33" name="Picture 5" descr="13_Dosszielista_elkuldott_dokument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35" y="3454797"/>
            <a:ext cx="1083469" cy="866775"/>
          </a:xfrm>
          <a:prstGeom prst="rect">
            <a:avLst/>
          </a:prstGeom>
          <a:solidFill>
            <a:srgbClr val="000000">
              <a:alpha val="3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ím 3"/>
          <p:cNvSpPr>
            <a:spLocks noGrp="1"/>
          </p:cNvSpPr>
          <p:nvPr/>
        </p:nvSpPr>
        <p:spPr>
          <a:xfrm>
            <a:off x="1602661" y="1140143"/>
            <a:ext cx="5943600" cy="421481"/>
          </a:xfrm>
          <a:prstGeom prst="rect">
            <a:avLst/>
          </a:prstGeom>
        </p:spPr>
        <p:txBody>
          <a:bodyPr vert="horz" lIns="73975" tIns="36987" rIns="73975" bIns="36987" rtlCol="0" anchor="ctr">
            <a:normAutofit fontScale="60000"/>
          </a:bodyPr>
          <a:lstStyle>
            <a:lvl1pPr algn="l" defTabSz="73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/>
              <a:t>Eurodac bevitel digitális mintavételt követően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7521694" y="135000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4"/>
          <p:cNvCxnSpPr/>
          <p:nvPr/>
        </p:nvCxnSpPr>
        <p:spPr>
          <a:xfrm>
            <a:off x="414337" y="489049"/>
            <a:ext cx="70817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28" grpId="0" bldLvl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591982"/>
            <a:ext cx="7886700" cy="9941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/>
              <a:t>Érdekességek, statisztikák</a:t>
            </a:r>
            <a:endParaRPr lang="hu-HU" dirty="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48920" y="976630"/>
            <a:ext cx="6170295" cy="37693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0955" y="1354455"/>
            <a:ext cx="5053965" cy="16319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>
            <a:fillRect/>
          </a:stretch>
        </p:blipFill>
        <p:spPr bwMode="auto">
          <a:xfrm>
            <a:off x="7521694" y="135000"/>
            <a:ext cx="1294688" cy="7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4"/>
          <p:cNvCxnSpPr/>
          <p:nvPr/>
        </p:nvCxnSpPr>
        <p:spPr>
          <a:xfrm>
            <a:off x="414337" y="489049"/>
            <a:ext cx="708176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 thruBlk="1"/>
      </p:transition>
    </mc:Choice>
    <mc:Fallback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73975" tIns="36987" rIns="73975" bIns="36987" rtlCol="0">
        <a:spAutoFit/>
      </a:bodyPr>
      <a:lstStyle>
        <a:defPPr>
          <a:defRPr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1564</Words>
  <Application>WPS Presentation</Application>
  <PresentationFormat>Diavetítés a képernyőre (16:9 oldalarány)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Verdana</vt:lpstr>
      <vt:lpstr>Arial Narrow</vt:lpstr>
      <vt:lpstr>Microsoft YaHei</vt:lpstr>
      <vt:lpstr>Calibri Light</vt:lpstr>
      <vt:lpstr>Calibri</vt:lpstr>
      <vt:lpstr>Office-téma</vt:lpstr>
      <vt:lpstr>PowerPoint 演示文稿</vt:lpstr>
      <vt:lpstr>PowerPoint 演示文稿</vt:lpstr>
      <vt:lpstr>PowerPoint 演示文稿</vt:lpstr>
      <vt:lpstr>Működési elve</vt:lpstr>
      <vt:lpstr>Felszerelés és programok</vt:lpstr>
      <vt:lpstr>2 féle módszer a végpontokon</vt:lpstr>
      <vt:lpstr>Eurodac bevitel hagyományos mintavételt követően</vt:lpstr>
      <vt:lpstr>PowerPoint 演示文稿</vt:lpstr>
      <vt:lpstr>Érdekességek, statisztikák</vt:lpstr>
      <vt:lpstr>Jövőbeni lehetőségek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Gazsi Péter</dc:creator>
  <cp:lastModifiedBy>Bojszi</cp:lastModifiedBy>
  <cp:revision>137</cp:revision>
  <cp:lastPrinted>2018-01-05T15:36:00Z</cp:lastPrinted>
  <dcterms:created xsi:type="dcterms:W3CDTF">2017-05-16T15:26:00Z</dcterms:created>
  <dcterms:modified xsi:type="dcterms:W3CDTF">2018-10-09T10:14:47Z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1033-10.2.0.5824</vt:lpwstr>
  </property>
</Properties>
</file>